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6576000" cy="29260800"/>
  <p:notesSz cx="6858000" cy="9144000"/>
  <p:defaultTextStyle>
    <a:defPPr>
      <a:defRPr lang="en-US"/>
    </a:defPPr>
    <a:lvl1pPr marL="0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1pPr>
    <a:lvl2pPr marL="1881012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2pPr>
    <a:lvl3pPr marL="3762024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3pPr>
    <a:lvl4pPr marL="5643037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4pPr>
    <a:lvl5pPr marL="7524049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5pPr>
    <a:lvl6pPr marL="9405061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6pPr>
    <a:lvl7pPr marL="11286073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7pPr>
    <a:lvl8pPr marL="13167086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8pPr>
    <a:lvl9pPr marL="15048098" algn="l" defTabSz="1881012" rtl="0" eaLnBrk="1" latinLnBrk="0" hangingPunct="1">
      <a:defRPr sz="7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16">
          <p15:clr>
            <a:srgbClr val="A4A3A4"/>
          </p15:clr>
        </p15:guide>
        <p15:guide id="2" pos="11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AD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51"/>
    <p:restoredTop sz="94694"/>
  </p:normalViewPr>
  <p:slideViewPr>
    <p:cSldViewPr snapToGrid="0" snapToObjects="1">
      <p:cViewPr>
        <p:scale>
          <a:sx n="25" d="100"/>
          <a:sy n="25" d="100"/>
        </p:scale>
        <p:origin x="1600" y="456"/>
      </p:cViewPr>
      <p:guideLst>
        <p:guide orient="horz" pos="9216"/>
        <p:guide pos="115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DEAF2-5250-7F41-BD62-ACF669681D6B}" type="datetimeFigureOut">
              <a:rPr lang="en-US" smtClean="0"/>
              <a:t>12/6/21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00188" y="1143000"/>
            <a:ext cx="3857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5AD05C-F47D-8444-989C-256B03DA6D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14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5AD05C-F47D-8444-989C-256B03DA6DA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86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9089815"/>
            <a:ext cx="31089600" cy="627210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6581120"/>
            <a:ext cx="25603200" cy="74777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88101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7620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6430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5240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2860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1670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0480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16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85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6070400" y="4998722"/>
            <a:ext cx="32918400" cy="10652421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0" y="4998722"/>
            <a:ext cx="98145600" cy="10652421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67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76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89252" y="18802775"/>
            <a:ext cx="31089600" cy="5811520"/>
          </a:xfrm>
        </p:spPr>
        <p:txBody>
          <a:bodyPr anchor="t"/>
          <a:lstStyle>
            <a:lvl1pPr algn="l">
              <a:defRPr sz="16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89252" y="12401978"/>
            <a:ext cx="31089600" cy="6400798"/>
          </a:xfrm>
        </p:spPr>
        <p:txBody>
          <a:bodyPr anchor="b"/>
          <a:lstStyle>
            <a:lvl1pPr marL="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1pPr>
            <a:lvl2pPr marL="1881012" indent="0">
              <a:buNone/>
              <a:defRPr sz="7400">
                <a:solidFill>
                  <a:schemeClr val="tx1">
                    <a:tint val="75000"/>
                  </a:schemeClr>
                </a:solidFill>
              </a:defRPr>
            </a:lvl2pPr>
            <a:lvl3pPr marL="3762024" indent="0">
              <a:buNone/>
              <a:defRPr sz="6600">
                <a:solidFill>
                  <a:schemeClr val="tx1">
                    <a:tint val="75000"/>
                  </a:schemeClr>
                </a:solidFill>
              </a:defRPr>
            </a:lvl3pPr>
            <a:lvl4pPr marL="5643037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4pPr>
            <a:lvl5pPr marL="7524049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5pPr>
            <a:lvl6pPr marL="9405061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6pPr>
            <a:lvl7pPr marL="11286073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7pPr>
            <a:lvl8pPr marL="13167086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8pPr>
            <a:lvl9pPr marL="15048098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100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0" y="29132109"/>
            <a:ext cx="65532000" cy="82390827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456800" y="29132109"/>
            <a:ext cx="65532000" cy="82390827"/>
          </a:xfrm>
        </p:spPr>
        <p:txBody>
          <a:bodyPr/>
          <a:lstStyle>
            <a:lvl1pPr>
              <a:defRPr sz="11500"/>
            </a:lvl1pPr>
            <a:lvl2pPr>
              <a:defRPr sz="9900"/>
            </a:lvl2pPr>
            <a:lvl3pPr>
              <a:defRPr sz="8200"/>
            </a:lvl3pPr>
            <a:lvl4pPr>
              <a:defRPr sz="7400"/>
            </a:lvl4pPr>
            <a:lvl5pPr>
              <a:defRPr sz="7400"/>
            </a:lvl5pPr>
            <a:lvl6pPr>
              <a:defRPr sz="7400"/>
            </a:lvl6pPr>
            <a:lvl7pPr>
              <a:defRPr sz="7400"/>
            </a:lvl7pPr>
            <a:lvl8pPr>
              <a:defRPr sz="7400"/>
            </a:lvl8pPr>
            <a:lvl9pPr>
              <a:defRPr sz="7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292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171789"/>
            <a:ext cx="32918400" cy="4876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6549816"/>
            <a:ext cx="16160752" cy="2729651"/>
          </a:xfrm>
        </p:spPr>
        <p:txBody>
          <a:bodyPr anchor="b"/>
          <a:lstStyle>
            <a:lvl1pPr marL="0" indent="0">
              <a:buNone/>
              <a:defRPr sz="9900" b="1"/>
            </a:lvl1pPr>
            <a:lvl2pPr marL="1881012" indent="0">
              <a:buNone/>
              <a:defRPr sz="8200" b="1"/>
            </a:lvl2pPr>
            <a:lvl3pPr marL="3762024" indent="0">
              <a:buNone/>
              <a:defRPr sz="7400" b="1"/>
            </a:lvl3pPr>
            <a:lvl4pPr marL="5643037" indent="0">
              <a:buNone/>
              <a:defRPr sz="6600" b="1"/>
            </a:lvl4pPr>
            <a:lvl5pPr marL="7524049" indent="0">
              <a:buNone/>
              <a:defRPr sz="6600" b="1"/>
            </a:lvl5pPr>
            <a:lvl6pPr marL="9405061" indent="0">
              <a:buNone/>
              <a:defRPr sz="6600" b="1"/>
            </a:lvl6pPr>
            <a:lvl7pPr marL="11286073" indent="0">
              <a:buNone/>
              <a:defRPr sz="6600" b="1"/>
            </a:lvl7pPr>
            <a:lvl8pPr marL="13167086" indent="0">
              <a:buNone/>
              <a:defRPr sz="6600" b="1"/>
            </a:lvl8pPr>
            <a:lvl9pPr marL="15048098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8800" y="9279467"/>
            <a:ext cx="16160752" cy="16858829"/>
          </a:xfrm>
        </p:spPr>
        <p:txBody>
          <a:bodyPr/>
          <a:lstStyle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80102" y="6549816"/>
            <a:ext cx="16167100" cy="2729651"/>
          </a:xfrm>
        </p:spPr>
        <p:txBody>
          <a:bodyPr anchor="b"/>
          <a:lstStyle>
            <a:lvl1pPr marL="0" indent="0">
              <a:buNone/>
              <a:defRPr sz="9900" b="1"/>
            </a:lvl1pPr>
            <a:lvl2pPr marL="1881012" indent="0">
              <a:buNone/>
              <a:defRPr sz="8200" b="1"/>
            </a:lvl2pPr>
            <a:lvl3pPr marL="3762024" indent="0">
              <a:buNone/>
              <a:defRPr sz="7400" b="1"/>
            </a:lvl3pPr>
            <a:lvl4pPr marL="5643037" indent="0">
              <a:buNone/>
              <a:defRPr sz="6600" b="1"/>
            </a:lvl4pPr>
            <a:lvl5pPr marL="7524049" indent="0">
              <a:buNone/>
              <a:defRPr sz="6600" b="1"/>
            </a:lvl5pPr>
            <a:lvl6pPr marL="9405061" indent="0">
              <a:buNone/>
              <a:defRPr sz="6600" b="1"/>
            </a:lvl6pPr>
            <a:lvl7pPr marL="11286073" indent="0">
              <a:buNone/>
              <a:defRPr sz="6600" b="1"/>
            </a:lvl7pPr>
            <a:lvl8pPr marL="13167086" indent="0">
              <a:buNone/>
              <a:defRPr sz="6600" b="1"/>
            </a:lvl8pPr>
            <a:lvl9pPr marL="15048098" indent="0">
              <a:buNone/>
              <a:defRPr sz="6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80102" y="9279467"/>
            <a:ext cx="16167100" cy="16858829"/>
          </a:xfrm>
        </p:spPr>
        <p:txBody>
          <a:bodyPr/>
          <a:lstStyle>
            <a:lvl1pPr>
              <a:defRPr sz="9900"/>
            </a:lvl1pPr>
            <a:lvl2pPr>
              <a:defRPr sz="8200"/>
            </a:lvl2pPr>
            <a:lvl3pPr>
              <a:defRPr sz="7400"/>
            </a:lvl3pPr>
            <a:lvl4pPr>
              <a:defRPr sz="6600"/>
            </a:lvl4pPr>
            <a:lvl5pPr>
              <a:defRPr sz="6600"/>
            </a:lvl5pPr>
            <a:lvl6pPr>
              <a:defRPr sz="6600"/>
            </a:lvl6pPr>
            <a:lvl7pPr>
              <a:defRPr sz="6600"/>
            </a:lvl7pPr>
            <a:lvl8pPr>
              <a:defRPr sz="6600"/>
            </a:lvl8pPr>
            <a:lvl9pPr>
              <a:defRPr sz="6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706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935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37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2" y="1165013"/>
            <a:ext cx="12033252" cy="4958080"/>
          </a:xfrm>
        </p:spPr>
        <p:txBody>
          <a:bodyPr anchor="b"/>
          <a:lstStyle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00200" y="1165016"/>
            <a:ext cx="20447000" cy="24973282"/>
          </a:xfrm>
        </p:spPr>
        <p:txBody>
          <a:bodyPr/>
          <a:lstStyle>
            <a:lvl1pPr>
              <a:defRPr sz="13200"/>
            </a:lvl1pPr>
            <a:lvl2pPr>
              <a:defRPr sz="11500"/>
            </a:lvl2pPr>
            <a:lvl3pPr>
              <a:defRPr sz="99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28802" y="6123096"/>
            <a:ext cx="12033252" cy="20015202"/>
          </a:xfrm>
        </p:spPr>
        <p:txBody>
          <a:bodyPr/>
          <a:lstStyle>
            <a:lvl1pPr marL="0" indent="0">
              <a:buNone/>
              <a:defRPr sz="5800"/>
            </a:lvl1pPr>
            <a:lvl2pPr marL="1881012" indent="0">
              <a:buNone/>
              <a:defRPr sz="4900"/>
            </a:lvl2pPr>
            <a:lvl3pPr marL="3762024" indent="0">
              <a:buNone/>
              <a:defRPr sz="4100"/>
            </a:lvl3pPr>
            <a:lvl4pPr marL="5643037" indent="0">
              <a:buNone/>
              <a:defRPr sz="3700"/>
            </a:lvl4pPr>
            <a:lvl5pPr marL="7524049" indent="0">
              <a:buNone/>
              <a:defRPr sz="3700"/>
            </a:lvl5pPr>
            <a:lvl6pPr marL="9405061" indent="0">
              <a:buNone/>
              <a:defRPr sz="3700"/>
            </a:lvl6pPr>
            <a:lvl7pPr marL="11286073" indent="0">
              <a:buNone/>
              <a:defRPr sz="3700"/>
            </a:lvl7pPr>
            <a:lvl8pPr marL="13167086" indent="0">
              <a:buNone/>
              <a:defRPr sz="3700"/>
            </a:lvl8pPr>
            <a:lvl9pPr marL="15048098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603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69152" y="20482560"/>
            <a:ext cx="21945600" cy="2418082"/>
          </a:xfrm>
        </p:spPr>
        <p:txBody>
          <a:bodyPr anchor="b"/>
          <a:lstStyle>
            <a:lvl1pPr algn="l">
              <a:defRPr sz="8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169152" y="2614507"/>
            <a:ext cx="21945600" cy="17556480"/>
          </a:xfrm>
        </p:spPr>
        <p:txBody>
          <a:bodyPr/>
          <a:lstStyle>
            <a:lvl1pPr marL="0" indent="0">
              <a:buNone/>
              <a:defRPr sz="13200"/>
            </a:lvl1pPr>
            <a:lvl2pPr marL="1881012" indent="0">
              <a:buNone/>
              <a:defRPr sz="11500"/>
            </a:lvl2pPr>
            <a:lvl3pPr marL="3762024" indent="0">
              <a:buNone/>
              <a:defRPr sz="9900"/>
            </a:lvl3pPr>
            <a:lvl4pPr marL="5643037" indent="0">
              <a:buNone/>
              <a:defRPr sz="8200"/>
            </a:lvl4pPr>
            <a:lvl5pPr marL="7524049" indent="0">
              <a:buNone/>
              <a:defRPr sz="8200"/>
            </a:lvl5pPr>
            <a:lvl6pPr marL="9405061" indent="0">
              <a:buNone/>
              <a:defRPr sz="8200"/>
            </a:lvl6pPr>
            <a:lvl7pPr marL="11286073" indent="0">
              <a:buNone/>
              <a:defRPr sz="8200"/>
            </a:lvl7pPr>
            <a:lvl8pPr marL="13167086" indent="0">
              <a:buNone/>
              <a:defRPr sz="8200"/>
            </a:lvl8pPr>
            <a:lvl9pPr marL="15048098" indent="0">
              <a:buNone/>
              <a:defRPr sz="8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9152" y="22900642"/>
            <a:ext cx="21945600" cy="3434078"/>
          </a:xfrm>
        </p:spPr>
        <p:txBody>
          <a:bodyPr/>
          <a:lstStyle>
            <a:lvl1pPr marL="0" indent="0">
              <a:buNone/>
              <a:defRPr sz="5800"/>
            </a:lvl1pPr>
            <a:lvl2pPr marL="1881012" indent="0">
              <a:buNone/>
              <a:defRPr sz="4900"/>
            </a:lvl2pPr>
            <a:lvl3pPr marL="3762024" indent="0">
              <a:buNone/>
              <a:defRPr sz="4100"/>
            </a:lvl3pPr>
            <a:lvl4pPr marL="5643037" indent="0">
              <a:buNone/>
              <a:defRPr sz="3700"/>
            </a:lvl4pPr>
            <a:lvl5pPr marL="7524049" indent="0">
              <a:buNone/>
              <a:defRPr sz="3700"/>
            </a:lvl5pPr>
            <a:lvl6pPr marL="9405061" indent="0">
              <a:buNone/>
              <a:defRPr sz="3700"/>
            </a:lvl6pPr>
            <a:lvl7pPr marL="11286073" indent="0">
              <a:buNone/>
              <a:defRPr sz="3700"/>
            </a:lvl7pPr>
            <a:lvl8pPr marL="13167086" indent="0">
              <a:buNone/>
              <a:defRPr sz="3700"/>
            </a:lvl8pPr>
            <a:lvl9pPr marL="15048098" indent="0">
              <a:buNone/>
              <a:defRPr sz="3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1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28800" y="1171789"/>
            <a:ext cx="32918400" cy="4876800"/>
          </a:xfrm>
          <a:prstGeom prst="rect">
            <a:avLst/>
          </a:prstGeom>
        </p:spPr>
        <p:txBody>
          <a:bodyPr vert="horz" lIns="376202" tIns="188101" rIns="376202" bIns="18810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28800" y="6827522"/>
            <a:ext cx="32918400" cy="19310775"/>
          </a:xfrm>
          <a:prstGeom prst="rect">
            <a:avLst/>
          </a:prstGeom>
        </p:spPr>
        <p:txBody>
          <a:bodyPr vert="horz" lIns="376202" tIns="188101" rIns="376202" bIns="18810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28800" y="27120429"/>
            <a:ext cx="8534400" cy="1557867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l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611549-45E5-B145-9755-6F67ADE5762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96800" y="27120429"/>
            <a:ext cx="11582400" cy="1557867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ct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212800" y="27120429"/>
            <a:ext cx="8534400" cy="1557867"/>
          </a:xfrm>
          <a:prstGeom prst="rect">
            <a:avLst/>
          </a:prstGeom>
        </p:spPr>
        <p:txBody>
          <a:bodyPr vert="horz" lIns="376202" tIns="188101" rIns="376202" bIns="188101" rtlCol="0" anchor="ctr"/>
          <a:lstStyle>
            <a:lvl1pPr algn="r">
              <a:defRPr sz="4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E5D1D-B7EF-0F4A-8D88-E5A1ABE777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61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881012" rtl="0" eaLnBrk="1" latinLnBrk="0" hangingPunct="1">
        <a:spcBef>
          <a:spcPct val="0"/>
        </a:spcBef>
        <a:buNone/>
        <a:defRPr sz="18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10759" indent="-1410759" algn="l" defTabSz="1881012" rtl="0" eaLnBrk="1" latinLnBrk="0" hangingPunct="1">
        <a:spcBef>
          <a:spcPct val="20000"/>
        </a:spcBef>
        <a:buFont typeface="Arial"/>
        <a:buChar char="•"/>
        <a:defRPr sz="13200" kern="1200">
          <a:solidFill>
            <a:schemeClr val="tx1"/>
          </a:solidFill>
          <a:latin typeface="+mn-lt"/>
          <a:ea typeface="+mn-ea"/>
          <a:cs typeface="+mn-cs"/>
        </a:defRPr>
      </a:lvl1pPr>
      <a:lvl2pPr marL="3056645" indent="-1175633" algn="l" defTabSz="1881012" rtl="0" eaLnBrk="1" latinLnBrk="0" hangingPunct="1">
        <a:spcBef>
          <a:spcPct val="20000"/>
        </a:spcBef>
        <a:buFont typeface="Arial"/>
        <a:buChar char="–"/>
        <a:defRPr sz="11500" kern="1200">
          <a:solidFill>
            <a:schemeClr val="tx1"/>
          </a:solidFill>
          <a:latin typeface="+mn-lt"/>
          <a:ea typeface="+mn-ea"/>
          <a:cs typeface="+mn-cs"/>
        </a:defRPr>
      </a:lvl2pPr>
      <a:lvl3pPr marL="4702531" indent="-940506" algn="l" defTabSz="1881012" rtl="0" eaLnBrk="1" latinLnBrk="0" hangingPunct="1">
        <a:spcBef>
          <a:spcPct val="20000"/>
        </a:spcBef>
        <a:buFont typeface="Arial"/>
        <a:buChar char="•"/>
        <a:defRPr sz="99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543" indent="-940506" algn="l" defTabSz="1881012" rtl="0" eaLnBrk="1" latinLnBrk="0" hangingPunct="1">
        <a:spcBef>
          <a:spcPct val="20000"/>
        </a:spcBef>
        <a:buFont typeface="Arial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464555" indent="-940506" algn="l" defTabSz="1881012" rtl="0" eaLnBrk="1" latinLnBrk="0" hangingPunct="1">
        <a:spcBef>
          <a:spcPct val="20000"/>
        </a:spcBef>
        <a:buFont typeface="Arial"/>
        <a:buChar char="»"/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345567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26580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07592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5988604" indent="-940506" algn="l" defTabSz="1881012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1pPr>
      <a:lvl2pPr marL="1881012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2pPr>
      <a:lvl3pPr marL="3762024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3pPr>
      <a:lvl4pPr marL="5643037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049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5pPr>
      <a:lvl6pPr marL="9405061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6pPr>
      <a:lvl7pPr marL="11286073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7pPr>
      <a:lvl8pPr marL="13167086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8pPr>
      <a:lvl9pPr marL="15048098" algn="l" defTabSz="1881012" rtl="0" eaLnBrk="1" latinLnBrk="0" hangingPunct="1">
        <a:defRPr sz="7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jpe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>
            <a:extLst>
              <a:ext uri="{FF2B5EF4-FFF2-40B4-BE49-F238E27FC236}">
                <a16:creationId xmlns:a16="http://schemas.microsoft.com/office/drawing/2014/main" id="{68BC5C25-D3A3-8442-AD28-77205C1CDF20}"/>
              </a:ext>
            </a:extLst>
          </p:cNvPr>
          <p:cNvSpPr txBox="1"/>
          <p:nvPr/>
        </p:nvSpPr>
        <p:spPr>
          <a:xfrm>
            <a:off x="12631675" y="5768973"/>
            <a:ext cx="11252679" cy="20879446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noAutofit/>
          </a:bodyPr>
          <a:lstStyle/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  <a:p>
            <a:endParaRPr lang="en-US" sz="2600" u="sng" dirty="0">
              <a:latin typeface="Tw Cen MT Condensed" panose="020B0606020104020203" pitchFamily="34" charset="77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6CAD698-85E1-6B41-BC58-E058159BA5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4" t="6566" r="2782"/>
          <a:stretch/>
        </p:blipFill>
        <p:spPr>
          <a:xfrm>
            <a:off x="12882143" y="5934780"/>
            <a:ext cx="6513838" cy="5633605"/>
          </a:xfrm>
          <a:prstGeom prst="rect">
            <a:avLst/>
          </a:prstGeom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662730" y="675173"/>
            <a:ext cx="35200053" cy="3661053"/>
          </a:xfrm>
          <a:prstGeom prst="rect">
            <a:avLst/>
          </a:prstGeom>
          <a:solidFill>
            <a:srgbClr val="00B0F0"/>
          </a:solidFill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1DADE4"/>
              </a:solidFill>
              <a:latin typeface="Tw Cen MT Condensed" panose="020B0606020104020203" pitchFamily="34" charset="7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5173" y="578005"/>
            <a:ext cx="26833138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Tw Cen MT Condensed" panose="020B0606020104020203" pitchFamily="34" charset="77"/>
              </a:rPr>
              <a:t>A degree-day model incorporating debris thickness for the </a:t>
            </a:r>
          </a:p>
          <a:p>
            <a:pPr algn="ctr"/>
            <a:r>
              <a:rPr lang="en-US" sz="6600" dirty="0" err="1">
                <a:latin typeface="Tw Cen MT Condensed" panose="020B0606020104020203" pitchFamily="34" charset="77"/>
              </a:rPr>
              <a:t>Kennicott</a:t>
            </a:r>
            <a:r>
              <a:rPr lang="en-US" sz="6600" dirty="0">
                <a:latin typeface="Tw Cen MT Condensed" panose="020B0606020104020203" pitchFamily="34" charset="77"/>
              </a:rPr>
              <a:t> Glacier, Wrangell-St. Elias National Park, Alaska</a:t>
            </a:r>
          </a:p>
          <a:p>
            <a:pPr algn="ctr"/>
            <a:r>
              <a:rPr lang="en-US" sz="4800" dirty="0">
                <a:latin typeface="Tw Cen MT Condensed" panose="020B0606020104020203" pitchFamily="34" charset="77"/>
              </a:rPr>
              <a:t>Cameron Markovsky</a:t>
            </a:r>
            <a:r>
              <a:rPr lang="en-US" sz="4800" baseline="30000" dirty="0">
                <a:latin typeface="Tw Cen MT Condensed" panose="020B0606020104020203" pitchFamily="34" charset="77"/>
              </a:rPr>
              <a:t>1,2</a:t>
            </a:r>
            <a:r>
              <a:rPr lang="en-US" sz="4800" dirty="0">
                <a:latin typeface="Tw Cen MT Condensed" panose="020B0606020104020203" pitchFamily="34" charset="77"/>
              </a:rPr>
              <a:t>, Eric Petersen</a:t>
            </a:r>
            <a:r>
              <a:rPr lang="en-US" sz="4800" baseline="30000" dirty="0">
                <a:latin typeface="Tw Cen MT Condensed" panose="020B0606020104020203" pitchFamily="34" charset="77"/>
              </a:rPr>
              <a:t>1</a:t>
            </a:r>
            <a:r>
              <a:rPr lang="en-US" sz="4800" dirty="0">
                <a:latin typeface="Tw Cen MT Condensed" panose="020B0606020104020203" pitchFamily="34" charset="77"/>
              </a:rPr>
              <a:t>, Regine Hock</a:t>
            </a:r>
            <a:r>
              <a:rPr lang="en-US" sz="4800" baseline="30000" dirty="0">
                <a:latin typeface="Tw Cen MT Condensed" panose="020B0606020104020203" pitchFamily="34" charset="77"/>
              </a:rPr>
              <a:t>1,3</a:t>
            </a:r>
            <a:r>
              <a:rPr lang="en-US" sz="4800" dirty="0">
                <a:latin typeface="Tw Cen MT Condensed" panose="020B0606020104020203" pitchFamily="34" charset="77"/>
              </a:rPr>
              <a:t>, </a:t>
            </a:r>
            <a:r>
              <a:rPr lang="en-US" sz="4800" dirty="0" err="1">
                <a:latin typeface="Tw Cen MT Condensed" panose="020B0606020104020203" pitchFamily="34" charset="77"/>
              </a:rPr>
              <a:t>Wanqin</a:t>
            </a:r>
            <a:r>
              <a:rPr lang="en-US" sz="4800" dirty="0">
                <a:latin typeface="Tw Cen MT Condensed" panose="020B0606020104020203" pitchFamily="34" charset="77"/>
              </a:rPr>
              <a:t> Guo</a:t>
            </a:r>
            <a:r>
              <a:rPr lang="en-US" sz="4800" baseline="30000" dirty="0">
                <a:latin typeface="Tw Cen MT Condensed" panose="020B0606020104020203" pitchFamily="34" charset="77"/>
              </a:rPr>
              <a:t>4</a:t>
            </a:r>
            <a:r>
              <a:rPr lang="en-US" sz="4800" dirty="0">
                <a:latin typeface="Tw Cen MT Condensed" panose="020B0606020104020203" pitchFamily="34" charset="77"/>
              </a:rPr>
              <a:t>, </a:t>
            </a:r>
            <a:r>
              <a:rPr lang="en-US" sz="4800" dirty="0" err="1">
                <a:latin typeface="Tw Cen MT Condensed" panose="020B0606020104020203" pitchFamily="34" charset="77"/>
              </a:rPr>
              <a:t>Haidong</a:t>
            </a:r>
            <a:r>
              <a:rPr lang="en-US" sz="4800" dirty="0">
                <a:latin typeface="Tw Cen MT Condensed" panose="020B0606020104020203" pitchFamily="34" charset="77"/>
              </a:rPr>
              <a:t> Han</a:t>
            </a:r>
            <a:r>
              <a:rPr lang="en-US" sz="4800" baseline="30000" dirty="0">
                <a:latin typeface="Tw Cen MT Condensed" panose="020B0606020104020203" pitchFamily="34" charset="77"/>
              </a:rPr>
              <a:t>4</a:t>
            </a:r>
            <a:r>
              <a:rPr lang="en-US" sz="4800" dirty="0">
                <a:latin typeface="Tw Cen MT Condensed" panose="020B0606020104020203" pitchFamily="34" charset="77"/>
              </a:rPr>
              <a:t>, </a:t>
            </a:r>
            <a:r>
              <a:rPr lang="en-US" sz="4800" dirty="0" err="1">
                <a:latin typeface="Tw Cen MT Condensed" panose="020B0606020104020203" pitchFamily="34" charset="77"/>
              </a:rPr>
              <a:t>Donghui</a:t>
            </a:r>
            <a:r>
              <a:rPr lang="en-US" sz="4800" dirty="0">
                <a:latin typeface="Tw Cen MT Condensed" panose="020B0606020104020203" pitchFamily="34" charset="77"/>
              </a:rPr>
              <a:t> Shangguan</a:t>
            </a:r>
            <a:r>
              <a:rPr lang="en-US" sz="4800" baseline="30000" dirty="0">
                <a:latin typeface="Tw Cen MT Condensed" panose="020B0606020104020203" pitchFamily="34" charset="77"/>
              </a:rPr>
              <a:t>4</a:t>
            </a:r>
            <a:r>
              <a:rPr lang="en-US" sz="4800" dirty="0">
                <a:latin typeface="Tw Cen MT Condensed" panose="020B0606020104020203" pitchFamily="34" charset="77"/>
              </a:rPr>
              <a:t>, </a:t>
            </a:r>
            <a:r>
              <a:rPr lang="en-US" sz="4800" dirty="0" err="1">
                <a:latin typeface="Tw Cen MT Condensed" panose="020B0606020104020203" pitchFamily="34" charset="77"/>
              </a:rPr>
              <a:t>Ruitang</a:t>
            </a:r>
            <a:r>
              <a:rPr lang="en-US" sz="4800" dirty="0">
                <a:latin typeface="Tw Cen MT Condensed" panose="020B0606020104020203" pitchFamily="34" charset="77"/>
              </a:rPr>
              <a:t> Yang</a:t>
            </a:r>
            <a:r>
              <a:rPr lang="en-US" sz="4800" baseline="30000" dirty="0">
                <a:latin typeface="Tw Cen MT Condensed" panose="020B0606020104020203" pitchFamily="34" charset="77"/>
              </a:rPr>
              <a:t>4</a:t>
            </a:r>
          </a:p>
          <a:p>
            <a:pPr algn="ctr"/>
            <a:r>
              <a:rPr lang="en-US" sz="3200" baseline="30000" dirty="0">
                <a:latin typeface="Tw Cen MT Condensed" panose="020B0606020104020203" pitchFamily="34" charset="77"/>
              </a:rPr>
              <a:t>1</a:t>
            </a:r>
            <a:r>
              <a:rPr lang="en-US" sz="3200" dirty="0">
                <a:latin typeface="Tw Cen MT Condensed" panose="020B0606020104020203" pitchFamily="34" charset="77"/>
              </a:rPr>
              <a:t>Geophysical Institute, University of Alaska, Fairbanks, </a:t>
            </a:r>
            <a:r>
              <a:rPr lang="en-US" sz="3200" baseline="30000" dirty="0">
                <a:latin typeface="Tw Cen MT Condensed" panose="020B0606020104020203" pitchFamily="34" charset="77"/>
              </a:rPr>
              <a:t>2</a:t>
            </a:r>
            <a:r>
              <a:rPr lang="en-US" sz="3200" dirty="0">
                <a:latin typeface="Tw Cen MT Condensed" panose="020B0606020104020203" pitchFamily="34" charset="77"/>
              </a:rPr>
              <a:t>Department of Geography, University of Utah, </a:t>
            </a:r>
            <a:r>
              <a:rPr lang="en-US" sz="3200" baseline="30000" dirty="0">
                <a:latin typeface="Tw Cen MT Condensed" panose="020B0606020104020203" pitchFamily="34" charset="77"/>
              </a:rPr>
              <a:t>3</a:t>
            </a:r>
            <a:r>
              <a:rPr lang="en-US" sz="3200" dirty="0">
                <a:latin typeface="Tw Cen MT Condensed" panose="020B0606020104020203" pitchFamily="34" charset="77"/>
              </a:rPr>
              <a:t>University of Oslo, Norway, </a:t>
            </a:r>
            <a:r>
              <a:rPr lang="en-US" sz="3200" baseline="30000" dirty="0">
                <a:latin typeface="Tw Cen MT Condensed" panose="020B0606020104020203" pitchFamily="34" charset="77"/>
              </a:rPr>
              <a:t>4</a:t>
            </a:r>
            <a:r>
              <a:rPr lang="en-US" sz="3200" dirty="0">
                <a:latin typeface="Tw Cen MT Condensed" panose="020B0606020104020203" pitchFamily="34" charset="77"/>
              </a:rPr>
              <a:t>State Key Laboratory of </a:t>
            </a:r>
            <a:r>
              <a:rPr lang="en-US" sz="3200" dirty="0" err="1">
                <a:latin typeface="Tw Cen MT Condensed" panose="020B0606020104020203" pitchFamily="34" charset="77"/>
              </a:rPr>
              <a:t>Cryospheric</a:t>
            </a:r>
            <a:r>
              <a:rPr lang="en-US" sz="3200" dirty="0">
                <a:latin typeface="Tw Cen MT Condensed" panose="020B0606020104020203" pitchFamily="34" charset="77"/>
              </a:rPr>
              <a:t> Science, Northwest Institute of Eco-Environment and Resources, Chinese Academy of Science, China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2730" y="4562615"/>
            <a:ext cx="11243197" cy="984885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latin typeface="Tw Cen MT Condensed" panose="020B0606020104020203" pitchFamily="34" charset="77"/>
              </a:rPr>
              <a:t>BACKGROUND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62730" y="5768973"/>
            <a:ext cx="11205561" cy="3539430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Debris cover has a major effect on ice melt rate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-Melt rate increases for thin debris cover (&lt; ~5 cm)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-Melt rate decreases for thick debris cover (≥ ~5 cm)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Thin debris decreases albedo, causing more absorption of short-wave radiation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Thick debris insolates ice from heat and radiation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Melt rate increases steeply with thin debris cover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Melt rate then decreases exponentially with increased debris thickness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Originally demonstrated in </a:t>
            </a:r>
            <a:r>
              <a:rPr lang="en-US" sz="2800" i="1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Østrem</a:t>
            </a:r>
            <a:r>
              <a:rPr lang="en-US" sz="2800" i="1" dirty="0">
                <a:latin typeface="Tw Cen MT Condensed" panose="020B0606020104020203" pitchFamily="34" charset="77"/>
                <a:cs typeface="Arial" panose="020B0604020202020204" pitchFamily="34" charset="0"/>
              </a:rPr>
              <a:t>, 1959</a:t>
            </a: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	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7077" y="26927005"/>
            <a:ext cx="17398912" cy="677108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w Cen MT Condensed" panose="020B0606020104020203" pitchFamily="34" charset="77"/>
              </a:rPr>
              <a:t>Acknowledgements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27076" y="27725194"/>
            <a:ext cx="17398913" cy="1338828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lvl="1"/>
            <a:r>
              <a:rPr lang="en-US" sz="2600" i="1" dirty="0">
                <a:latin typeface="Tw Cen MT Condensed" panose="020B0606020104020203" pitchFamily="34" charset="77"/>
              </a:rPr>
              <a:t>This work was made possible by National Science Foundation Research Experience for Undergraduates Program (Grant #19-582)</a:t>
            </a:r>
          </a:p>
          <a:p>
            <a:pPr marL="0" lvl="1"/>
            <a:r>
              <a:rPr lang="en-US" sz="2600" dirty="0">
                <a:latin typeface="Tw Cen MT Condensed" panose="020B0606020104020203" pitchFamily="34" charset="77"/>
              </a:rPr>
              <a:t>The authors thank the Wrangell Mountain Center in McCarthy, AK for your hospitality, Dr. Michael </a:t>
            </a:r>
            <a:r>
              <a:rPr lang="en-US" sz="2600" dirty="0" err="1">
                <a:latin typeface="Tw Cen MT Condensed" panose="020B0606020104020203" pitchFamily="34" charset="77"/>
              </a:rPr>
              <a:t>Loso</a:t>
            </a:r>
            <a:r>
              <a:rPr lang="en-US" sz="2600" dirty="0">
                <a:latin typeface="Tw Cen MT Condensed" panose="020B0606020104020203" pitchFamily="34" charset="77"/>
              </a:rPr>
              <a:t> for your assistance in field work, Dr. Vladimir Alexeev for your invaluable leadership, and the summer researchers and students at the University of Alaska, Fairbanks International Arctic Research Center.</a:t>
            </a:r>
          </a:p>
          <a:p>
            <a:pPr marL="0" lvl="1"/>
            <a:endParaRPr lang="en-US" sz="300" dirty="0">
              <a:latin typeface="Tw Cen MT Condensed" panose="020B0606020104020203" pitchFamily="34" charset="7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531240" y="26927005"/>
            <a:ext cx="17330786" cy="677108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800" dirty="0">
                <a:latin typeface="Tw Cen MT Condensed" panose="020B0606020104020203" pitchFamily="34" charset="77"/>
              </a:rPr>
              <a:t>References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8531240" y="27725194"/>
            <a:ext cx="17330786" cy="1335024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Tw Cen MT Condensed" panose="020B0606020104020203" pitchFamily="34" charset="77"/>
              </a:rPr>
              <a:t>Anderson et al. (2021) Debris cover and the thinning of </a:t>
            </a:r>
            <a:r>
              <a:rPr lang="en-US" sz="2200" dirty="0" err="1">
                <a:latin typeface="Tw Cen MT Condensed" panose="020B0606020104020203" pitchFamily="34" charset="77"/>
              </a:rPr>
              <a:t>Kennicott</a:t>
            </a:r>
            <a:r>
              <a:rPr lang="en-US" sz="2200" dirty="0">
                <a:latin typeface="Tw Cen MT Condensed" panose="020B0606020104020203" pitchFamily="34" charset="77"/>
              </a:rPr>
              <a:t> Glacier, Alaska: in situ measurements, automated ice cliff delineation and distributed melt estimates. </a:t>
            </a:r>
            <a:r>
              <a:rPr lang="en-US" sz="2200" i="1" dirty="0">
                <a:latin typeface="Tw Cen MT Condensed" panose="020B0606020104020203" pitchFamily="34" charset="77"/>
              </a:rPr>
              <a:t>The Cryosphere</a:t>
            </a:r>
            <a:r>
              <a:rPr lang="en-US" sz="2200" dirty="0">
                <a:latin typeface="Tw Cen MT Condensed" panose="020B0606020104020203" pitchFamily="34" charset="77"/>
              </a:rPr>
              <a:t>, 15, 265–282. </a:t>
            </a:r>
            <a:r>
              <a:rPr lang="en-US" sz="2200" dirty="0" err="1">
                <a:latin typeface="Tw Cen MT Condensed" panose="020B0606020104020203" pitchFamily="34" charset="77"/>
              </a:rPr>
              <a:t>Corenzo</a:t>
            </a:r>
            <a:r>
              <a:rPr lang="en-US" sz="2200" dirty="0">
                <a:latin typeface="Tw Cen MT Condensed" panose="020B0606020104020203" pitchFamily="34" charset="77"/>
              </a:rPr>
              <a:t> et al. (2016) An enhanced temperature index model for debris-covered glaciers accounting for thickness effect. </a:t>
            </a:r>
            <a:r>
              <a:rPr lang="en-US" sz="2200" i="1" dirty="0">
                <a:latin typeface="Tw Cen MT Condensed" panose="020B0606020104020203" pitchFamily="34" charset="77"/>
              </a:rPr>
              <a:t>Adv. Water </a:t>
            </a:r>
            <a:r>
              <a:rPr lang="en-US" sz="2200" i="1" dirty="0" err="1">
                <a:latin typeface="Tw Cen MT Condensed" panose="020B0606020104020203" pitchFamily="34" charset="77"/>
              </a:rPr>
              <a:t>Resour</a:t>
            </a:r>
            <a:r>
              <a:rPr lang="en-US" sz="2200" dirty="0">
                <a:latin typeface="Tw Cen MT Condensed" panose="020B0606020104020203" pitchFamily="34" charset="77"/>
              </a:rPr>
              <a:t>. 94, 457-469. Hock, R. (2003) Temperature index melt modelling in mountain areas. Journal of Hydrology. </a:t>
            </a:r>
            <a:r>
              <a:rPr lang="en-US" sz="2200" i="1" dirty="0">
                <a:latin typeface="Tw Cen MT Condensed" panose="020B0606020104020203" pitchFamily="34" charset="77"/>
              </a:rPr>
              <a:t>Jour. </a:t>
            </a:r>
            <a:r>
              <a:rPr lang="en-US" sz="2200" i="1" dirty="0" err="1">
                <a:latin typeface="Tw Cen MT Condensed" panose="020B0606020104020203" pitchFamily="34" charset="77"/>
              </a:rPr>
              <a:t>Hydrol</a:t>
            </a:r>
            <a:r>
              <a:rPr lang="en-US" sz="2200" i="1" dirty="0">
                <a:latin typeface="Tw Cen MT Condensed" panose="020B0606020104020203" pitchFamily="34" charset="77"/>
              </a:rPr>
              <a:t>. </a:t>
            </a:r>
            <a:r>
              <a:rPr lang="en-US" sz="2200" dirty="0">
                <a:latin typeface="Tw Cen MT Condensed" panose="020B0606020104020203" pitchFamily="34" charset="77"/>
              </a:rPr>
              <a:t>282, 104-115. </a:t>
            </a:r>
            <a:r>
              <a:rPr lang="en-US" sz="2200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Østrem</a:t>
            </a:r>
            <a:r>
              <a:rPr lang="en-US" sz="2200" dirty="0">
                <a:latin typeface="Tw Cen MT Condensed" panose="020B0606020104020203" pitchFamily="34" charset="77"/>
                <a:cs typeface="Arial" panose="020B0604020202020204" pitchFamily="34" charset="0"/>
              </a:rPr>
              <a:t>, G. (1959) Ice Melting under a Thin Layer of Moraine, and the Existence of Ice Cores in Moraine Ridges. </a:t>
            </a:r>
            <a:r>
              <a:rPr lang="en-US" sz="2200" i="1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Geografiska</a:t>
            </a:r>
            <a:r>
              <a:rPr lang="en-US" sz="2200" i="1" dirty="0">
                <a:latin typeface="Tw Cen MT Condensed" panose="020B0606020104020203" pitchFamily="34" charset="77"/>
                <a:cs typeface="Arial" panose="020B0604020202020204" pitchFamily="34" charset="0"/>
              </a:rPr>
              <a:t> </a:t>
            </a:r>
            <a:r>
              <a:rPr lang="en-US" sz="2200" i="1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Annaler</a:t>
            </a:r>
            <a:r>
              <a:rPr lang="en-US" sz="2200" i="1" dirty="0">
                <a:latin typeface="Tw Cen MT Condensed" panose="020B0606020104020203" pitchFamily="34" charset="77"/>
                <a:cs typeface="Arial" panose="020B0604020202020204" pitchFamily="34" charset="0"/>
              </a:rPr>
              <a:t> </a:t>
            </a:r>
            <a:r>
              <a:rPr lang="en-US" sz="2200" dirty="0">
                <a:latin typeface="Tw Cen MT Condensed" panose="020B0606020104020203" pitchFamily="34" charset="77"/>
                <a:cs typeface="Arial" panose="020B0604020202020204" pitchFamily="34" charset="0"/>
              </a:rPr>
              <a:t>14(4), 228-230.  </a:t>
            </a:r>
            <a:endParaRPr lang="en-US" sz="2200" dirty="0">
              <a:latin typeface="Tw Cen MT Condensed" panose="020B0606020104020203" pitchFamily="34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28B050F-8140-8C4C-9E13-EA122EF83436}"/>
              </a:ext>
            </a:extLst>
          </p:cNvPr>
          <p:cNvGrpSpPr/>
          <p:nvPr/>
        </p:nvGrpSpPr>
        <p:grpSpPr>
          <a:xfrm>
            <a:off x="24618830" y="12392415"/>
            <a:ext cx="11243198" cy="5559710"/>
            <a:chOff x="24619584" y="15001995"/>
            <a:chExt cx="11243198" cy="555971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CBA8487-AFBF-C343-8F7F-BA65E418EDCC}"/>
                </a:ext>
              </a:extLst>
            </p:cNvPr>
            <p:cNvSpPr txBox="1"/>
            <p:nvPr/>
          </p:nvSpPr>
          <p:spPr>
            <a:xfrm>
              <a:off x="24619585" y="15001995"/>
              <a:ext cx="11243197" cy="984885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800" dirty="0">
                  <a:latin typeface="Tw Cen MT Condensed" panose="020B0606020104020203" pitchFamily="34" charset="77"/>
                </a:rPr>
                <a:t>CONCLUSIONS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6559D4-7899-6545-9943-784E2256EF0B}"/>
                </a:ext>
              </a:extLst>
            </p:cNvPr>
            <p:cNvSpPr txBox="1"/>
            <p:nvPr/>
          </p:nvSpPr>
          <p:spPr>
            <a:xfrm>
              <a:off x="24619584" y="16160500"/>
              <a:ext cx="11243197" cy="4401205"/>
            </a:xfrm>
            <a:prstGeom prst="rect">
              <a:avLst/>
            </a:prstGeom>
            <a:noFill/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457200" indent="-4572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w Cen MT Condensed" panose="020B0606020104020203" pitchFamily="34" charset="77"/>
                </a:rPr>
                <a:t>Melt rates of ~10-50 mm/day over summer 2020.</a:t>
              </a:r>
            </a:p>
            <a:p>
              <a:pPr>
                <a:buClr>
                  <a:schemeClr val="tx1"/>
                </a:buClr>
              </a:pPr>
              <a:r>
                <a:rPr lang="en-US" sz="2800" dirty="0">
                  <a:latin typeface="Tw Cen MT Condensed" panose="020B0606020104020203" pitchFamily="34" charset="77"/>
                </a:rPr>
                <a:t>              -~15-80 mm/day for early summer 2021.</a:t>
              </a:r>
            </a:p>
            <a:p>
              <a:pPr marL="457200" indent="-4572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w Cen MT Condensed" panose="020B0606020104020203" pitchFamily="34" charset="77"/>
                </a:rPr>
                <a:t>The melt rate of the debris-covered area of the </a:t>
              </a:r>
              <a:r>
                <a:rPr lang="en-US" sz="2800" dirty="0" err="1">
                  <a:latin typeface="Tw Cen MT Condensed" panose="020B0606020104020203" pitchFamily="34" charset="77"/>
                </a:rPr>
                <a:t>Kennicott</a:t>
              </a:r>
              <a:r>
                <a:rPr lang="en-US" sz="2800" dirty="0">
                  <a:latin typeface="Tw Cen MT Condensed" panose="020B0606020104020203" pitchFamily="34" charset="77"/>
                </a:rPr>
                <a:t> Glacier corresponds with a traditional </a:t>
              </a:r>
              <a:r>
                <a:rPr lang="en-US" sz="2800" dirty="0" err="1">
                  <a:latin typeface="Tw Cen MT Condensed" panose="020B0606020104020203" pitchFamily="34" charset="77"/>
                </a:rPr>
                <a:t>Østrem</a:t>
              </a:r>
              <a:r>
                <a:rPr lang="en-US" sz="2800" dirty="0">
                  <a:latin typeface="Tw Cen MT Condensed" panose="020B0606020104020203" pitchFamily="34" charset="77"/>
                </a:rPr>
                <a:t> curve.</a:t>
              </a:r>
            </a:p>
            <a:p>
              <a:pPr marL="457200" indent="-4572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w Cen MT Condensed" panose="020B0606020104020203" pitchFamily="34" charset="77"/>
                </a:rPr>
                <a:t>Degree-day factor correlates highly with debris thickness for 2020.</a:t>
              </a:r>
            </a:p>
            <a:p>
              <a:pPr>
                <a:buClr>
                  <a:schemeClr val="tx1"/>
                </a:buClr>
              </a:pPr>
              <a:r>
                <a:rPr lang="en-US" sz="2800" dirty="0">
                  <a:latin typeface="Tw Cen MT Condensed" panose="020B0606020104020203" pitchFamily="34" charset="77"/>
                </a:rPr>
                <a:t>               -Poor correlation for early summer 2021.</a:t>
              </a:r>
            </a:p>
            <a:p>
              <a:pPr marL="457200" indent="-4572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w Cen MT Condensed" panose="020B0606020104020203" pitchFamily="34" charset="77"/>
                </a:rPr>
                <a:t>Is the lack of correlation due to yearly climatic variations or is there a piece missing?</a:t>
              </a:r>
            </a:p>
            <a:p>
              <a:pPr>
                <a:buClr>
                  <a:schemeClr val="tx1"/>
                </a:buClr>
              </a:pPr>
              <a:r>
                <a:rPr lang="en-US" sz="2800" dirty="0">
                  <a:latin typeface="Tw Cen MT Condensed" panose="020B0606020104020203" pitchFamily="34" charset="77"/>
                </a:rPr>
                <a:t>               -Ice cliff melt?, glacier-wide melt?</a:t>
              </a:r>
            </a:p>
            <a:p>
              <a:pPr marL="457200" indent="-457200">
                <a:buClr>
                  <a:schemeClr val="tx1"/>
                </a:buClr>
                <a:buFont typeface="Arial" panose="020B0604020202020204" pitchFamily="34" charset="0"/>
                <a:buChar char="•"/>
              </a:pPr>
              <a:r>
                <a:rPr lang="en-US" sz="2800" dirty="0">
                  <a:latin typeface="Tw Cen MT Condensed" panose="020B0606020104020203" pitchFamily="34" charset="77"/>
                </a:rPr>
                <a:t>A melt model can be created for a debris covered area using a traditional degree-day model and debris thickness</a:t>
              </a: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9C59776D-CB1F-E242-B296-14A1B0889589}"/>
              </a:ext>
            </a:extLst>
          </p:cNvPr>
          <p:cNvSpPr txBox="1"/>
          <p:nvPr/>
        </p:nvSpPr>
        <p:spPr>
          <a:xfrm>
            <a:off x="625094" y="10653111"/>
            <a:ext cx="5936406" cy="7848302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Located on Ahtna land in modern-day Wrangell – St. Elias National Park, Alaska (Ahtna Land)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Protruding from Mt. Blackburn (</a:t>
            </a:r>
            <a:r>
              <a:rPr lang="en-US" sz="2800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K'a'si</a:t>
            </a: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Tw Cen MT Condensed" panose="020B0606020104020203" pitchFamily="34" charset="77"/>
                <a:cs typeface="Arial" panose="020B0604020202020204" pitchFamily="34" charset="0"/>
              </a:rPr>
              <a:t>Tl'aadi</a:t>
            </a: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) 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-16,390’ / 4996 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~390 km</a:t>
            </a:r>
            <a:r>
              <a:rPr lang="en-US" sz="2800" baseline="30000" dirty="0">
                <a:latin typeface="Tw Cen MT Condensed" panose="020B0606020104020203" pitchFamily="34" charset="77"/>
                <a:cs typeface="Arial" panose="020B0604020202020204" pitchFamily="34" charset="0"/>
              </a:rPr>
              <a:t>2</a:t>
            </a: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glacier (Anderson et al. 2021)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~20% debris covered as of 2015 (Anderson et al. 2021)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-Number may have increased due to melting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20+ ablation stakes installed over three field expeditions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-Two melt periods: June-July, July-September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-Point measurements of melt rate and debris thickness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-Elevations range from 417 – 741 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2 Automatic weather stations (AWS)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-Climatic data for the glacier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-Can be extrapolated to the whole glacier using an elevation lapse rate.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47EFBA-0657-D84D-91AD-FBB14621E3B9}"/>
              </a:ext>
            </a:extLst>
          </p:cNvPr>
          <p:cNvSpPr txBox="1"/>
          <p:nvPr/>
        </p:nvSpPr>
        <p:spPr>
          <a:xfrm>
            <a:off x="12657437" y="4556769"/>
            <a:ext cx="11243197" cy="984885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latin typeface="Tw Cen MT Condensed" panose="020B0606020104020203" pitchFamily="34" charset="77"/>
              </a:rPr>
              <a:t>RESULTS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E375D2-0E13-BD47-9615-7D15D2D70A73}"/>
              </a:ext>
            </a:extLst>
          </p:cNvPr>
          <p:cNvSpPr txBox="1"/>
          <p:nvPr/>
        </p:nvSpPr>
        <p:spPr>
          <a:xfrm>
            <a:off x="625095" y="9508297"/>
            <a:ext cx="11243197" cy="984885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latin typeface="Tw Cen MT Condensed" panose="020B0606020104020203" pitchFamily="34" charset="77"/>
              </a:rPr>
              <a:t>STUDY SITES AND INSTALLATIONS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872095E-1C97-0649-83D4-E42EEF08BBC5}"/>
              </a:ext>
            </a:extLst>
          </p:cNvPr>
          <p:cNvSpPr/>
          <p:nvPr/>
        </p:nvSpPr>
        <p:spPr>
          <a:xfrm>
            <a:off x="6424135" y="19700467"/>
            <a:ext cx="585787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2400" u="sng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01E7A9CD-BE5B-0E4A-BF09-C2D333A570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499"/>
          <a:stretch/>
        </p:blipFill>
        <p:spPr>
          <a:xfrm>
            <a:off x="6689743" y="10693076"/>
            <a:ext cx="5214301" cy="758648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669F1F2-815E-0B4E-9881-A084CAF32E77}"/>
                  </a:ext>
                </a:extLst>
              </p:cNvPr>
              <p:cNvSpPr txBox="1"/>
              <p:nvPr/>
            </p:nvSpPr>
            <p:spPr>
              <a:xfrm>
                <a:off x="625094" y="19937288"/>
                <a:ext cx="11243197" cy="6711131"/>
              </a:xfrm>
              <a:prstGeom prst="rect">
                <a:avLst/>
              </a:prstGeom>
              <a:noFill/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txBody>
              <a:bodyPr wrap="square" rtlCol="0">
                <a:no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Daily melt rate calculated for 9 debris-covered areas for 2020 melt season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Daily melt rate calculated for 9 debris-covered areas for 2021 melt season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 -Total of 24 melt periods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Melt rate (M, mm h</a:t>
                </a:r>
                <a:r>
                  <a:rPr lang="en-US" sz="2800" baseline="300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-1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) solely based on a Degree-Day Factor (DDF, mm h</a:t>
                </a:r>
                <a:r>
                  <a:rPr lang="en-US" sz="2800" baseline="300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-1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°C</a:t>
                </a:r>
                <a:r>
                  <a:rPr lang="en-US" sz="2800" baseline="300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-1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) and air temperature (T, °C) (Hock 2003):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800"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lang="en-US" sz="2800"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800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DDF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if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 &gt;0°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  <m:e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0  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if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  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</a:rPr>
                                <m:t>≤0°</m:t>
                              </m:r>
                              <m:r>
                                <m:rPr>
                                  <m:sty m:val="p"/>
                                </m:rPr>
                                <a:rPr lang="en-US" sz="2800">
                                  <a:latin typeface="Cambria Math" panose="02040503050406030204" pitchFamily="18" charset="0"/>
                                </a:rPr>
                                <m:t>C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800" dirty="0">
                  <a:latin typeface="Tw Cen MT Condensed" panose="020B0606020104020203" pitchFamily="34" charset="77"/>
                  <a:cs typeface="Arial" panose="020B0604020202020204" pitchFamily="34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Degree-day factor calculated at each site for each melt period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Compare degree-day factor to debris thickness at each site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Trend for degree-day factor based on debris thickness determined for each melt season (2020 and early 2021) using non-linear least squares regression (NLSR)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Calculate the trend for melt rate based on debris thickness from 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Model of debris glacier across the </a:t>
                </a:r>
                <a:r>
                  <a:rPr lang="en-US" sz="2800" dirty="0" err="1">
                    <a:latin typeface="Tw Cen MT Condensed" panose="020B0606020104020203" pitchFamily="34" charset="77"/>
                    <a:cs typeface="Arial" panose="020B0604020202020204" pitchFamily="34" charset="0"/>
                  </a:rPr>
                  <a:t>Kennicott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Glacier from </a:t>
                </a:r>
                <a:r>
                  <a:rPr lang="en-US" sz="2800" dirty="0" err="1">
                    <a:latin typeface="Tw Cen MT Condensed" panose="020B0606020104020203" pitchFamily="34" charset="77"/>
                    <a:cs typeface="Arial" panose="020B0604020202020204" pitchFamily="34" charset="0"/>
                  </a:rPr>
                  <a:t>Rounce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, 2021. 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 -Although the paper aimed to globally model debris cover on glaciers, the </a:t>
                </a:r>
                <a:r>
                  <a:rPr lang="en-US" sz="2800" dirty="0" err="1">
                    <a:latin typeface="Tw Cen MT Condensed" panose="020B0606020104020203" pitchFamily="34" charset="77"/>
                    <a:cs typeface="Arial" panose="020B0604020202020204" pitchFamily="34" charset="0"/>
                  </a:rPr>
                  <a:t>Kennicott</a:t>
                </a: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Glacier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  was a specific case study in the paper, heightening confidence in the model  </a:t>
                </a:r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669F1F2-815E-0B4E-9881-A084CAF32E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094" y="19937288"/>
                <a:ext cx="11243197" cy="6711131"/>
              </a:xfrm>
              <a:prstGeom prst="rect">
                <a:avLst/>
              </a:prstGeom>
              <a:blipFill>
                <a:blip r:embed="rId5"/>
                <a:stretch>
                  <a:fillRect l="-901" t="-943" r="-788" b="-755"/>
                </a:stretch>
              </a:blip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TextBox 40">
            <a:extLst>
              <a:ext uri="{FF2B5EF4-FFF2-40B4-BE49-F238E27FC236}">
                <a16:creationId xmlns:a16="http://schemas.microsoft.com/office/drawing/2014/main" id="{8BEE4DF5-600D-204F-A7E9-ED3203DA46B4}"/>
              </a:ext>
            </a:extLst>
          </p:cNvPr>
          <p:cNvSpPr txBox="1"/>
          <p:nvPr/>
        </p:nvSpPr>
        <p:spPr>
          <a:xfrm>
            <a:off x="625094" y="18726908"/>
            <a:ext cx="11243197" cy="984885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latin typeface="Tw Cen MT Condensed" panose="020B0606020104020203" pitchFamily="34" charset="77"/>
              </a:rPr>
              <a:t>METHODS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8CCBD45-D3C8-4747-A965-37E2C6FC0021}"/>
              </a:ext>
            </a:extLst>
          </p:cNvPr>
          <p:cNvSpPr txBox="1"/>
          <p:nvPr/>
        </p:nvSpPr>
        <p:spPr>
          <a:xfrm>
            <a:off x="19395980" y="6006691"/>
            <a:ext cx="436013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Daily and ~2-week cycles in air temperature across the summer.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Each color refers to a different ablation stake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-Debris depths range from 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 2-23 cm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100% of stakes with measurements for both periods had a higher melt rate during early summer (Jun. – Jul. 2020) than in late summer (Jul. – Sep. 2020).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FB3D087-0E79-F443-841A-0C68D82E4FE4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34" r="134"/>
          <a:stretch/>
        </p:blipFill>
        <p:spPr>
          <a:xfrm>
            <a:off x="30663329" y="6239042"/>
            <a:ext cx="5199452" cy="6085572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EB202DDA-07A7-694B-82BA-444CAF7853D4}"/>
              </a:ext>
            </a:extLst>
          </p:cNvPr>
          <p:cNvSpPr txBox="1"/>
          <p:nvPr/>
        </p:nvSpPr>
        <p:spPr>
          <a:xfrm>
            <a:off x="24611985" y="4556769"/>
            <a:ext cx="11243197" cy="984885"/>
          </a:xfrm>
          <a:prstGeom prst="rect">
            <a:avLst/>
          </a:prstGeom>
          <a:solidFill>
            <a:srgbClr val="00B0F0"/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800" dirty="0">
                <a:latin typeface="Tw Cen MT Condensed" panose="020B0606020104020203" pitchFamily="34" charset="77"/>
              </a:rPr>
              <a:t>MODELING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DF94964-6F71-EB49-BEE5-6DBAFCBA2CEE}"/>
              </a:ext>
            </a:extLst>
          </p:cNvPr>
          <p:cNvSpPr txBox="1"/>
          <p:nvPr/>
        </p:nvSpPr>
        <p:spPr>
          <a:xfrm>
            <a:off x="24619583" y="5768973"/>
            <a:ext cx="5790079" cy="6369721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Melt rates of of ~10-50 mm/day are observed over summer 2020.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Degree-Day Factor correlates highly with debris thickness.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The effect of ice cliff melt is not factored into this model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-~25% of melt can be attributed to ice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  cliffs (Anderson et al. 2021)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A Degree-Day Model effectively models melt on a debris-covered glacier 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 -Model can be used to estimate the DDF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    across the area of debris-cover.</a:t>
            </a:r>
          </a:p>
          <a:p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036F5F4-1AE5-F549-8DCD-B08850A58BD2}"/>
              </a:ext>
            </a:extLst>
          </p:cNvPr>
          <p:cNvSpPr txBox="1"/>
          <p:nvPr/>
        </p:nvSpPr>
        <p:spPr>
          <a:xfrm>
            <a:off x="12881162" y="12620897"/>
            <a:ext cx="5127049" cy="1388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Negative exponential trend observed in melt rate with increasing debris depth for both early and late summer 2020.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Melt rate ranged from ~50 mm/d (debris depth = 3cm) to ~10 mm/d (debris depth = 23 cm)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Similar negative exponential trend observed in degree-day factor with increasing debris depth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80% of stakes with measurements for multiple periods yielded a drop in DDF from Jun. – Jul. 2020 to Jul. – Sep. 2020.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Early summer 2021 degree-day factors (red dots) poorly correlate with 2020 calibrated DDF curve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Much high observed DDFs for low debris depths</a:t>
            </a:r>
          </a:p>
          <a:p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             -~9 cm/d/ºC (debris depth = 6cm)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w Cen MT Condensed" panose="020B0606020104020203" pitchFamily="34" charset="77"/>
                <a:cs typeface="Arial" panose="020B0604020202020204" pitchFamily="34" charset="0"/>
              </a:rPr>
              <a:t>Similar values of DDF for thick debris (&gt;20 cm)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w Cen MT Condensed" panose="020B0606020104020203" pitchFamily="34" charset="77"/>
              <a:cs typeface="Arial" panose="020B0604020202020204" pitchFamily="34" charset="0"/>
            </a:endParaRP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E280D3FE-DD4A-7840-8244-4052DF5879EB}"/>
              </a:ext>
            </a:extLst>
          </p:cNvPr>
          <p:cNvSpPr txBox="1">
            <a:spLocks/>
          </p:cNvSpPr>
          <p:nvPr/>
        </p:nvSpPr>
        <p:spPr>
          <a:xfrm>
            <a:off x="18833027" y="11864057"/>
            <a:ext cx="4360131" cy="7720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00" dirty="0">
                <a:solidFill>
                  <a:schemeClr val="tx1"/>
                </a:solidFill>
                <a:latin typeface="Tw Cen MT" panose="020B0602020104020603" pitchFamily="34" charset="77"/>
              </a:rPr>
              <a:t>Melt Rate</a:t>
            </a:r>
          </a:p>
        </p:txBody>
      </p:sp>
      <p:pic>
        <p:nvPicPr>
          <p:cNvPr id="56" name="Content Placeholder 5">
            <a:extLst>
              <a:ext uri="{FF2B5EF4-FFF2-40B4-BE49-F238E27FC236}">
                <a16:creationId xmlns:a16="http://schemas.microsoft.com/office/drawing/2014/main" id="{9B6CEACA-8624-EC4B-97DF-735306FDD8F2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l="5564" t="8750" r="9072"/>
          <a:stretch/>
        </p:blipFill>
        <p:spPr>
          <a:xfrm>
            <a:off x="18288000" y="17424617"/>
            <a:ext cx="5468111" cy="3946428"/>
          </a:xfrm>
          <a:prstGeom prst="rect">
            <a:avLst/>
          </a:prstGeom>
        </p:spPr>
      </p:pic>
      <p:pic>
        <p:nvPicPr>
          <p:cNvPr id="57" name="Content Placeholder 5">
            <a:extLst>
              <a:ext uri="{FF2B5EF4-FFF2-40B4-BE49-F238E27FC236}">
                <a16:creationId xmlns:a16="http://schemas.microsoft.com/office/drawing/2014/main" id="{82832FF6-4542-4840-A491-E5BA3B0844B7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l="2739" t="11632" r="8965"/>
          <a:stretch/>
        </p:blipFill>
        <p:spPr>
          <a:xfrm>
            <a:off x="18221742" y="12633111"/>
            <a:ext cx="5468111" cy="3946428"/>
          </a:xfrm>
          <a:prstGeom prst="rect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4DF74EB6-1FE6-244D-AF76-909A141897C2}"/>
              </a:ext>
            </a:extLst>
          </p:cNvPr>
          <p:cNvSpPr txBox="1">
            <a:spLocks/>
          </p:cNvSpPr>
          <p:nvPr/>
        </p:nvSpPr>
        <p:spPr>
          <a:xfrm>
            <a:off x="17705069" y="16723041"/>
            <a:ext cx="6633972" cy="7720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600" dirty="0">
                <a:solidFill>
                  <a:schemeClr val="tx1"/>
                </a:solidFill>
                <a:latin typeface="Tw Cen MT" panose="020B0602020104020603" pitchFamily="34" charset="77"/>
              </a:rPr>
              <a:t>Degree-Day Factor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B537B955-47DB-AB4B-B512-B1650E23DF04}"/>
              </a:ext>
            </a:extLst>
          </p:cNvPr>
          <p:cNvSpPr txBox="1">
            <a:spLocks/>
          </p:cNvSpPr>
          <p:nvPr/>
        </p:nvSpPr>
        <p:spPr>
          <a:xfrm>
            <a:off x="30663329" y="5787787"/>
            <a:ext cx="4979983" cy="46166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000" kern="1200" cap="all" spc="100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Tw Cen MT" panose="020B0602020104020603" pitchFamily="34" charset="77"/>
              </a:rPr>
              <a:t>SUMMER 2020 MELT RATE</a:t>
            </a:r>
          </a:p>
        </p:txBody>
      </p:sp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7CE5E5FF-638D-F243-81D0-05218BAAACA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619" t="9729" r="9038"/>
          <a:stretch/>
        </p:blipFill>
        <p:spPr>
          <a:xfrm>
            <a:off x="18279036" y="21522740"/>
            <a:ext cx="5468111" cy="3837294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6680B19F-1A6D-354B-A535-FF87B7356C1D}"/>
              </a:ext>
            </a:extLst>
          </p:cNvPr>
          <p:cNvGrpSpPr/>
          <p:nvPr/>
        </p:nvGrpSpPr>
        <p:grpSpPr>
          <a:xfrm>
            <a:off x="24611985" y="18125766"/>
            <a:ext cx="11243197" cy="8522653"/>
            <a:chOff x="24552571" y="18417322"/>
            <a:chExt cx="11243197" cy="8523177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B660EE2-F982-264D-AEE4-3906D16CE966}"/>
                </a:ext>
              </a:extLst>
            </p:cNvPr>
            <p:cNvGrpSpPr/>
            <p:nvPr/>
          </p:nvGrpSpPr>
          <p:grpSpPr>
            <a:xfrm>
              <a:off x="24552571" y="18417322"/>
              <a:ext cx="11243197" cy="8523177"/>
              <a:chOff x="24530265" y="19262757"/>
              <a:chExt cx="19368121" cy="6259676"/>
            </a:xfrm>
          </p:grpSpPr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D7ACC857-7809-E74C-AEFA-F10ADE3A96F8}"/>
                  </a:ext>
                </a:extLst>
              </p:cNvPr>
              <p:cNvSpPr txBox="1"/>
              <p:nvPr/>
            </p:nvSpPr>
            <p:spPr>
              <a:xfrm>
                <a:off x="24530267" y="19262757"/>
                <a:ext cx="19368119" cy="72333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5800" dirty="0">
                    <a:latin typeface="Tw Cen MT Condensed" panose="020B0606020104020203" pitchFamily="34" charset="77"/>
                  </a:rPr>
                  <a:t>NEXT STEPS AND QUESTIONS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245BBE68-FD1A-9341-A724-48F3CFAB1C37}"/>
                  </a:ext>
                </a:extLst>
              </p:cNvPr>
              <p:cNvSpPr txBox="1"/>
              <p:nvPr/>
            </p:nvSpPr>
            <p:spPr>
              <a:xfrm>
                <a:off x="24530265" y="20149601"/>
                <a:ext cx="11243196" cy="5372832"/>
              </a:xfrm>
              <a:prstGeom prst="rect">
                <a:avLst/>
              </a:prstGeom>
              <a:noFill/>
              <a:ln>
                <a:solidFill>
                  <a:schemeClr val="tx2">
                    <a:lumMod val="40000"/>
                    <a:lumOff val="6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Integrate summer 2021 data into model.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-Have melt rates for early summer (Jun. – Jul.) 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-Calculate melt rates for late summer (Jul. – Sep.)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Explore the influence of adding ice cliff melt into the model.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-Is this model only accounting for ~75% of the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melt?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-Do horizontal ablation stakes accurately reflect ice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cliff melt?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Compare glacier melt model with models from remote sensing techniques.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-Are these techniques more accurate? less?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2022 Summer Expedition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-Get early and late summer melt rates for current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 stake sites</a:t>
                </a:r>
              </a:p>
              <a:p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             -Drill new ablation stakes in modeled region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800" dirty="0">
                    <a:latin typeface="Tw Cen MT Condensed" panose="020B0606020104020203" pitchFamily="34" charset="77"/>
                    <a:cs typeface="Arial" panose="020B0604020202020204" pitchFamily="34" charset="0"/>
                  </a:rPr>
                  <a:t>Integrate summer 2022 data into model.</a:t>
                </a:r>
              </a:p>
            </p:txBody>
          </p:sp>
        </p:grpSp>
        <p:pic>
          <p:nvPicPr>
            <p:cNvPr id="43" name="Picture 42" descr="A picture containing outdoor, rock, mountain, nature&#10;&#10;Description automatically generated">
              <a:extLst>
                <a:ext uri="{FF2B5EF4-FFF2-40B4-BE49-F238E27FC236}">
                  <a16:creationId xmlns:a16="http://schemas.microsoft.com/office/drawing/2014/main" id="{C93BF7C2-247A-4E44-8848-17C51A2B0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1407578" y="19638871"/>
              <a:ext cx="4388190" cy="7224205"/>
            </a:xfrm>
            <a:prstGeom prst="rect">
              <a:avLst/>
            </a:prstGeom>
            <a:ln>
              <a:solidFill>
                <a:schemeClr val="tx2">
                  <a:lumMod val="40000"/>
                  <a:lumOff val="60000"/>
                </a:schemeClr>
              </a:solidFill>
            </a:ln>
          </p:spPr>
        </p:pic>
      </p:grpSp>
      <p:pic>
        <p:nvPicPr>
          <p:cNvPr id="1026" name="Picture 2" descr="NSF Logo | NSF - National Science Foundation">
            <a:extLst>
              <a:ext uri="{FF2B5EF4-FFF2-40B4-BE49-F238E27FC236}">
                <a16:creationId xmlns:a16="http://schemas.microsoft.com/office/drawing/2014/main" id="{D66B9B15-3F79-D442-925B-3E4FEE4B6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6571" y="1026977"/>
            <a:ext cx="3034225" cy="3047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me | Geophysical Institute">
            <a:extLst>
              <a:ext uri="{FF2B5EF4-FFF2-40B4-BE49-F238E27FC236}">
                <a16:creationId xmlns:a16="http://schemas.microsoft.com/office/drawing/2014/main" id="{B65470BE-B706-654E-AAD8-FBAA5075BC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204" y="1026977"/>
            <a:ext cx="3034225" cy="3047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875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5354</TotalTime>
  <Words>1217</Words>
  <Application>Microsoft Macintosh PowerPoint</Application>
  <PresentationFormat>Custom</PresentationFormat>
  <Paragraphs>153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Cambria Math</vt:lpstr>
      <vt:lpstr>Tw Cen MT</vt:lpstr>
      <vt:lpstr>Tw Cen MT Condensed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Sasha Kramer</dc:creator>
  <cp:lastModifiedBy>Cameron Markovsky</cp:lastModifiedBy>
  <cp:revision>38</cp:revision>
  <dcterms:created xsi:type="dcterms:W3CDTF">2015-10-15T15:05:47Z</dcterms:created>
  <dcterms:modified xsi:type="dcterms:W3CDTF">2021-12-06T18:32:49Z</dcterms:modified>
</cp:coreProperties>
</file>